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DM Sans Bold" charset="1" panose="00000000000000000000"/>
      <p:regular r:id="rId21"/>
    </p:embeddedFont>
    <p:embeddedFont>
      <p:font typeface="DM Sans" charset="1" panose="00000000000000000000"/>
      <p:regular r:id="rId22"/>
    </p:embeddedFont>
    <p:embeddedFont>
      <p:font typeface="Quicksand Bold" charset="1" panose="00000000000000000000"/>
      <p:regular r:id="rId23"/>
    </p:embeddedFont>
    <p:embeddedFont>
      <p:font typeface="Quicksan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www.who.int/publications/i/item/9789241565697" TargetMode="External" Type="http://schemas.openxmlformats.org/officeDocument/2006/relationships/hyperlink"/><Relationship Id="rId4" Target="https://www.php.net/manual/en/" TargetMode="External" Type="http://schemas.openxmlformats.org/officeDocument/2006/relationships/hyperlink"/><Relationship Id="rId5" Target="https://dev.mysql.com/doc/" TargetMode="External" Type="http://schemas.openxmlformats.org/officeDocument/2006/relationships/hyperlink"/><Relationship Id="rId6" Target="https://www.w3schools.com" TargetMode="External" Type="http://schemas.openxmlformats.org/officeDocument/2006/relationships/hyperlink"/><Relationship Id="rId7" Target="https://tailwindui.com/documentation" TargetMode="External" Type="http://schemas.openxmlformats.org/officeDocument/2006/relationships/hyperlink"/><Relationship Id="rId8" Target="https://daisyui.com/components/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5891157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99" y="1943044"/>
            <a:ext cx="14540532" cy="345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80"/>
              </a:lnSpc>
            </a:pPr>
            <a:r>
              <a:rPr lang="en-US" sz="11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Blood Bank And Donation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719406" y="6410611"/>
            <a:ext cx="7318183" cy="2680970"/>
            <a:chOff x="0" y="0"/>
            <a:chExt cx="9757577" cy="357462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4752"/>
              <a:ext cx="9757577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Lecturer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Department of Computer Science and Engineering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Port City International University.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975757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Shafayet Nur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5918" y="7455821"/>
            <a:ext cx="1541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Advisor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3243601" y="6446314"/>
            <a:ext cx="0" cy="260956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3375"/>
            <a:ext cx="18288000" cy="9258300"/>
          </a:xfrm>
          <a:custGeom>
            <a:avLst/>
            <a:gdLst/>
            <a:ahLst/>
            <a:cxnLst/>
            <a:rect r="r" b="b" t="t" l="l"/>
            <a:pathLst>
              <a:path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" t="0" r="-95" b="-14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5757077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Flow Chart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34330">
            <a:off x="8735911" y="-5500518"/>
            <a:ext cx="12220904" cy="12190352"/>
          </a:xfrm>
          <a:custGeom>
            <a:avLst/>
            <a:gdLst/>
            <a:ahLst/>
            <a:cxnLst/>
            <a:rect r="r" b="b" t="t" l="l"/>
            <a:pathLst>
              <a:path h="12190352" w="12220904">
                <a:moveTo>
                  <a:pt x="0" y="0"/>
                </a:moveTo>
                <a:lnTo>
                  <a:pt x="12220904" y="0"/>
                </a:lnTo>
                <a:lnTo>
                  <a:pt x="12220904" y="12190352"/>
                </a:lnTo>
                <a:lnTo>
                  <a:pt x="0" y="1219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341366" y="4562261"/>
            <a:ext cx="805474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341366" y="4311233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124921" y="4311233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94052" y="4311233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840486" y="937558"/>
            <a:ext cx="6607028" cy="170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37"/>
              </a:lnSpc>
              <a:spcBef>
                <a:spcPct val="0"/>
              </a:spcBef>
            </a:pPr>
            <a:r>
              <a:rPr lang="en-US" b="true" sz="67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and Functionality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7066" y="5103360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48468" y="5103360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27066" y="5916160"/>
            <a:ext cx="2646492" cy="297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19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Homepage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Donor information cards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Interactive carousel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FAQ accordion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Responsive header and footer</a:t>
            </a:r>
          </a:p>
          <a:p>
            <a:pPr algn="l">
              <a:lnSpc>
                <a:spcPts val="296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948468" y="5916160"/>
            <a:ext cx="2732862" cy="186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19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Donor Management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Registration form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Donor database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Information display</a:t>
            </a:r>
          </a:p>
          <a:p>
            <a:pPr algn="l">
              <a:lnSpc>
                <a:spcPts val="296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671930" y="5103360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71930" y="5916160"/>
            <a:ext cx="2747991" cy="2253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19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Blood Request System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Blood group search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Donor matching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Contact information display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14442" y="5103360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14442" y="5925685"/>
            <a:ext cx="2922327" cy="220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3"/>
              </a:lnSpc>
            </a:pPr>
            <a:r>
              <a:rPr lang="en-US" sz="18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Admin panel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 authentication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Enhanced dashboard</a:t>
            </a:r>
          </a:p>
          <a:p>
            <a:pPr algn="l" marL="410208" indent="-205104" lvl="1">
              <a:lnSpc>
                <a:spcPts val="296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Advanced donor management</a:t>
            </a:r>
          </a:p>
          <a:p>
            <a:pPr algn="l">
              <a:lnSpc>
                <a:spcPts val="2963"/>
              </a:lnSpc>
            </a:pPr>
          </a:p>
        </p:txBody>
      </p:sp>
      <p:sp>
        <p:nvSpPr>
          <p:cNvPr name="AutoShape 22" id="22"/>
          <p:cNvSpPr/>
          <p:nvPr/>
        </p:nvSpPr>
        <p:spPr>
          <a:xfrm flipV="true">
            <a:off x="13682234" y="4566582"/>
            <a:ext cx="415259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3682234" y="4315553"/>
            <a:ext cx="502056" cy="50205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66148" y="3443312"/>
            <a:ext cx="4253537" cy="66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87"/>
              </a:lnSpc>
              <a:spcBef>
                <a:spcPct val="0"/>
              </a:spcBef>
            </a:pPr>
            <a:r>
              <a:rPr lang="en-US" b="true" sz="39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Current 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69049" y="3444696"/>
            <a:ext cx="3867720" cy="66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87"/>
              </a:lnSpc>
              <a:spcBef>
                <a:spcPct val="0"/>
              </a:spcBef>
            </a:pPr>
            <a:r>
              <a:rPr lang="en-US" b="true" sz="39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Features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100000">
            <a:off x="7089400" y="600041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99" y="290772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523185" y="638175"/>
            <a:ext cx="811530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Benefits of Proposed System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60683" y="4274151"/>
            <a:ext cx="3354136" cy="4974624"/>
            <a:chOff x="0" y="0"/>
            <a:chExt cx="883394" cy="13101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3394" cy="1310189"/>
            </a:xfrm>
            <a:custGeom>
              <a:avLst/>
              <a:gdLst/>
              <a:ahLst/>
              <a:cxnLst/>
              <a:rect r="r" b="b" t="t" l="l"/>
              <a:pathLst>
                <a:path h="1310189" w="883394">
                  <a:moveTo>
                    <a:pt x="117717" y="0"/>
                  </a:moveTo>
                  <a:lnTo>
                    <a:pt x="765677" y="0"/>
                  </a:lnTo>
                  <a:cubicBezTo>
                    <a:pt x="796898" y="0"/>
                    <a:pt x="826839" y="12402"/>
                    <a:pt x="848915" y="34478"/>
                  </a:cubicBezTo>
                  <a:cubicBezTo>
                    <a:pt x="870992" y="56555"/>
                    <a:pt x="883394" y="86496"/>
                    <a:pt x="883394" y="117717"/>
                  </a:cubicBezTo>
                  <a:lnTo>
                    <a:pt x="883394" y="1192472"/>
                  </a:lnTo>
                  <a:cubicBezTo>
                    <a:pt x="883394" y="1223693"/>
                    <a:pt x="870992" y="1253635"/>
                    <a:pt x="848915" y="1275711"/>
                  </a:cubicBezTo>
                  <a:cubicBezTo>
                    <a:pt x="826839" y="1297787"/>
                    <a:pt x="796898" y="1310189"/>
                    <a:pt x="765677" y="1310189"/>
                  </a:cubicBezTo>
                  <a:lnTo>
                    <a:pt x="117717" y="1310189"/>
                  </a:lnTo>
                  <a:cubicBezTo>
                    <a:pt x="86496" y="1310189"/>
                    <a:pt x="56555" y="1297787"/>
                    <a:pt x="34478" y="1275711"/>
                  </a:cubicBezTo>
                  <a:cubicBezTo>
                    <a:pt x="12402" y="1253635"/>
                    <a:pt x="0" y="1223693"/>
                    <a:pt x="0" y="1192472"/>
                  </a:cubicBezTo>
                  <a:lnTo>
                    <a:pt x="0" y="117717"/>
                  </a:lnTo>
                  <a:cubicBezTo>
                    <a:pt x="0" y="86496"/>
                    <a:pt x="12402" y="56555"/>
                    <a:pt x="34478" y="34478"/>
                  </a:cubicBezTo>
                  <a:cubicBezTo>
                    <a:pt x="56555" y="12402"/>
                    <a:pt x="86496" y="0"/>
                    <a:pt x="117717" y="0"/>
                  </a:cubicBezTo>
                  <a:close/>
                </a:path>
              </a:pathLst>
            </a:custGeom>
            <a:solidFill>
              <a:srgbClr val="E9C7C6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83394" cy="135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Easy registration process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Profile management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Educational resources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Contribution tracking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88385" y="3744494"/>
            <a:ext cx="342643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 Donors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433438" y="4283676"/>
            <a:ext cx="3354136" cy="4974624"/>
            <a:chOff x="0" y="0"/>
            <a:chExt cx="883394" cy="13101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3394" cy="1310189"/>
            </a:xfrm>
            <a:custGeom>
              <a:avLst/>
              <a:gdLst/>
              <a:ahLst/>
              <a:cxnLst/>
              <a:rect r="r" b="b" t="t" l="l"/>
              <a:pathLst>
                <a:path h="1310189" w="883394">
                  <a:moveTo>
                    <a:pt x="117717" y="0"/>
                  </a:moveTo>
                  <a:lnTo>
                    <a:pt x="765677" y="0"/>
                  </a:lnTo>
                  <a:cubicBezTo>
                    <a:pt x="796898" y="0"/>
                    <a:pt x="826839" y="12402"/>
                    <a:pt x="848915" y="34478"/>
                  </a:cubicBezTo>
                  <a:cubicBezTo>
                    <a:pt x="870992" y="56555"/>
                    <a:pt x="883394" y="86496"/>
                    <a:pt x="883394" y="117717"/>
                  </a:cubicBezTo>
                  <a:lnTo>
                    <a:pt x="883394" y="1192472"/>
                  </a:lnTo>
                  <a:cubicBezTo>
                    <a:pt x="883394" y="1223693"/>
                    <a:pt x="870992" y="1253635"/>
                    <a:pt x="848915" y="1275711"/>
                  </a:cubicBezTo>
                  <a:cubicBezTo>
                    <a:pt x="826839" y="1297787"/>
                    <a:pt x="796898" y="1310189"/>
                    <a:pt x="765677" y="1310189"/>
                  </a:cubicBezTo>
                  <a:lnTo>
                    <a:pt x="117717" y="1310189"/>
                  </a:lnTo>
                  <a:cubicBezTo>
                    <a:pt x="86496" y="1310189"/>
                    <a:pt x="56555" y="1297787"/>
                    <a:pt x="34478" y="1275711"/>
                  </a:cubicBezTo>
                  <a:cubicBezTo>
                    <a:pt x="12402" y="1253635"/>
                    <a:pt x="0" y="1223693"/>
                    <a:pt x="0" y="1192472"/>
                  </a:cubicBezTo>
                  <a:lnTo>
                    <a:pt x="0" y="117717"/>
                  </a:lnTo>
                  <a:cubicBezTo>
                    <a:pt x="0" y="86496"/>
                    <a:pt x="12402" y="56555"/>
                    <a:pt x="34478" y="34478"/>
                  </a:cubicBezTo>
                  <a:cubicBezTo>
                    <a:pt x="56555" y="12402"/>
                    <a:pt x="86496" y="0"/>
                    <a:pt x="117717" y="0"/>
                  </a:cubicBezTo>
                  <a:close/>
                </a:path>
              </a:pathLst>
            </a:custGeom>
            <a:solidFill>
              <a:srgbClr val="E9C7C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83394" cy="135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Quick donor search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Real-time availability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Direct contact information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Multiple blood group options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361140" y="3754019"/>
            <a:ext cx="342643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 Recipients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506712" y="4274151"/>
            <a:ext cx="3354136" cy="4974624"/>
            <a:chOff x="0" y="0"/>
            <a:chExt cx="883394" cy="13101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3394" cy="1310189"/>
            </a:xfrm>
            <a:custGeom>
              <a:avLst/>
              <a:gdLst/>
              <a:ahLst/>
              <a:cxnLst/>
              <a:rect r="r" b="b" t="t" l="l"/>
              <a:pathLst>
                <a:path h="1310189" w="883394">
                  <a:moveTo>
                    <a:pt x="117717" y="0"/>
                  </a:moveTo>
                  <a:lnTo>
                    <a:pt x="765677" y="0"/>
                  </a:lnTo>
                  <a:cubicBezTo>
                    <a:pt x="796898" y="0"/>
                    <a:pt x="826839" y="12402"/>
                    <a:pt x="848915" y="34478"/>
                  </a:cubicBezTo>
                  <a:cubicBezTo>
                    <a:pt x="870992" y="56555"/>
                    <a:pt x="883394" y="86496"/>
                    <a:pt x="883394" y="117717"/>
                  </a:cubicBezTo>
                  <a:lnTo>
                    <a:pt x="883394" y="1192472"/>
                  </a:lnTo>
                  <a:cubicBezTo>
                    <a:pt x="883394" y="1223693"/>
                    <a:pt x="870992" y="1253635"/>
                    <a:pt x="848915" y="1275711"/>
                  </a:cubicBezTo>
                  <a:cubicBezTo>
                    <a:pt x="826839" y="1297787"/>
                    <a:pt x="796898" y="1310189"/>
                    <a:pt x="765677" y="1310189"/>
                  </a:cubicBezTo>
                  <a:lnTo>
                    <a:pt x="117717" y="1310189"/>
                  </a:lnTo>
                  <a:cubicBezTo>
                    <a:pt x="86496" y="1310189"/>
                    <a:pt x="56555" y="1297787"/>
                    <a:pt x="34478" y="1275711"/>
                  </a:cubicBezTo>
                  <a:cubicBezTo>
                    <a:pt x="12402" y="1253635"/>
                    <a:pt x="0" y="1223693"/>
                    <a:pt x="0" y="1192472"/>
                  </a:cubicBezTo>
                  <a:lnTo>
                    <a:pt x="0" y="117717"/>
                  </a:lnTo>
                  <a:cubicBezTo>
                    <a:pt x="0" y="86496"/>
                    <a:pt x="12402" y="56555"/>
                    <a:pt x="34478" y="34478"/>
                  </a:cubicBezTo>
                  <a:cubicBezTo>
                    <a:pt x="56555" y="12402"/>
                    <a:pt x="86496" y="0"/>
                    <a:pt x="117717" y="0"/>
                  </a:cubicBezTo>
                  <a:close/>
                </a:path>
              </a:pathLst>
            </a:custGeom>
            <a:solidFill>
              <a:srgbClr val="E9C7C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83394" cy="135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Centralized database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Efficient management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Data security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Easy updates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434414" y="3744494"/>
            <a:ext cx="342643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 Administration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651142" y="4274151"/>
            <a:ext cx="3354136" cy="4974624"/>
            <a:chOff x="0" y="0"/>
            <a:chExt cx="883394" cy="13101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83394" cy="1310189"/>
            </a:xfrm>
            <a:custGeom>
              <a:avLst/>
              <a:gdLst/>
              <a:ahLst/>
              <a:cxnLst/>
              <a:rect r="r" b="b" t="t" l="l"/>
              <a:pathLst>
                <a:path h="1310189" w="883394">
                  <a:moveTo>
                    <a:pt x="117717" y="0"/>
                  </a:moveTo>
                  <a:lnTo>
                    <a:pt x="765677" y="0"/>
                  </a:lnTo>
                  <a:cubicBezTo>
                    <a:pt x="796898" y="0"/>
                    <a:pt x="826839" y="12402"/>
                    <a:pt x="848915" y="34478"/>
                  </a:cubicBezTo>
                  <a:cubicBezTo>
                    <a:pt x="870992" y="56555"/>
                    <a:pt x="883394" y="86496"/>
                    <a:pt x="883394" y="117717"/>
                  </a:cubicBezTo>
                  <a:lnTo>
                    <a:pt x="883394" y="1192472"/>
                  </a:lnTo>
                  <a:cubicBezTo>
                    <a:pt x="883394" y="1223693"/>
                    <a:pt x="870992" y="1253635"/>
                    <a:pt x="848915" y="1275711"/>
                  </a:cubicBezTo>
                  <a:cubicBezTo>
                    <a:pt x="826839" y="1297787"/>
                    <a:pt x="796898" y="1310189"/>
                    <a:pt x="765677" y="1310189"/>
                  </a:cubicBezTo>
                  <a:lnTo>
                    <a:pt x="117717" y="1310189"/>
                  </a:lnTo>
                  <a:cubicBezTo>
                    <a:pt x="86496" y="1310189"/>
                    <a:pt x="56555" y="1297787"/>
                    <a:pt x="34478" y="1275711"/>
                  </a:cubicBezTo>
                  <a:cubicBezTo>
                    <a:pt x="12402" y="1253635"/>
                    <a:pt x="0" y="1223693"/>
                    <a:pt x="0" y="1192472"/>
                  </a:cubicBezTo>
                  <a:lnTo>
                    <a:pt x="0" y="117717"/>
                  </a:lnTo>
                  <a:cubicBezTo>
                    <a:pt x="0" y="86496"/>
                    <a:pt x="12402" y="56555"/>
                    <a:pt x="34478" y="34478"/>
                  </a:cubicBezTo>
                  <a:cubicBezTo>
                    <a:pt x="56555" y="12402"/>
                    <a:pt x="86496" y="0"/>
                    <a:pt x="117717" y="0"/>
                  </a:cubicBezTo>
                  <a:close/>
                </a:path>
              </a:pathLst>
            </a:custGeom>
            <a:solidFill>
              <a:srgbClr val="E9C7C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83394" cy="135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Time-saving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Cost-effective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Error reduction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Improved accessibility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Better organization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Enhanced communication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578843" y="3744494"/>
            <a:ext cx="342643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General Benefits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100000">
            <a:off x="7089400" y="600041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99" y="1765812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523185" y="638175"/>
            <a:ext cx="81153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718533" y="2138008"/>
            <a:ext cx="6049759" cy="3559266"/>
            <a:chOff x="0" y="0"/>
            <a:chExt cx="1259333" cy="7409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9333" cy="740906"/>
            </a:xfrm>
            <a:custGeom>
              <a:avLst/>
              <a:gdLst/>
              <a:ahLst/>
              <a:cxnLst/>
              <a:rect r="r" b="b" t="t" l="l"/>
              <a:pathLst>
                <a:path h="740906" w="1259333">
                  <a:moveTo>
                    <a:pt x="43510" y="0"/>
                  </a:moveTo>
                  <a:lnTo>
                    <a:pt x="1215823" y="0"/>
                  </a:lnTo>
                  <a:cubicBezTo>
                    <a:pt x="1227363" y="0"/>
                    <a:pt x="1238430" y="4584"/>
                    <a:pt x="1246589" y="12744"/>
                  </a:cubicBezTo>
                  <a:cubicBezTo>
                    <a:pt x="1254749" y="20904"/>
                    <a:pt x="1259333" y="31970"/>
                    <a:pt x="1259333" y="43510"/>
                  </a:cubicBezTo>
                  <a:lnTo>
                    <a:pt x="1259333" y="697396"/>
                  </a:lnTo>
                  <a:cubicBezTo>
                    <a:pt x="1259333" y="708935"/>
                    <a:pt x="1254749" y="720002"/>
                    <a:pt x="1246589" y="728162"/>
                  </a:cubicBezTo>
                  <a:cubicBezTo>
                    <a:pt x="1238430" y="736322"/>
                    <a:pt x="1227363" y="740906"/>
                    <a:pt x="1215823" y="740906"/>
                  </a:cubicBezTo>
                  <a:lnTo>
                    <a:pt x="43510" y="740906"/>
                  </a:lnTo>
                  <a:cubicBezTo>
                    <a:pt x="31970" y="740906"/>
                    <a:pt x="20904" y="736322"/>
                    <a:pt x="12744" y="728162"/>
                  </a:cubicBezTo>
                  <a:cubicBezTo>
                    <a:pt x="4584" y="720002"/>
                    <a:pt x="0" y="708935"/>
                    <a:pt x="0" y="697396"/>
                  </a:cubicBezTo>
                  <a:lnTo>
                    <a:pt x="0" y="43510"/>
                  </a:lnTo>
                  <a:cubicBezTo>
                    <a:pt x="0" y="31970"/>
                    <a:pt x="4584" y="20904"/>
                    <a:pt x="12744" y="12744"/>
                  </a:cubicBezTo>
                  <a:cubicBezTo>
                    <a:pt x="20904" y="4584"/>
                    <a:pt x="31970" y="0"/>
                    <a:pt x="43510" y="0"/>
                  </a:cubicBezTo>
                  <a:close/>
                </a:path>
              </a:pathLst>
            </a:custGeom>
            <a:solidFill>
              <a:srgbClr val="E9C7C6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9333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19121" y="6059224"/>
            <a:ext cx="6049759" cy="3559266"/>
            <a:chOff x="0" y="0"/>
            <a:chExt cx="1259333" cy="7409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333" cy="740906"/>
            </a:xfrm>
            <a:custGeom>
              <a:avLst/>
              <a:gdLst/>
              <a:ahLst/>
              <a:cxnLst/>
              <a:rect r="r" b="b" t="t" l="l"/>
              <a:pathLst>
                <a:path h="740906" w="1259333">
                  <a:moveTo>
                    <a:pt x="43510" y="0"/>
                  </a:moveTo>
                  <a:lnTo>
                    <a:pt x="1215823" y="0"/>
                  </a:lnTo>
                  <a:cubicBezTo>
                    <a:pt x="1227363" y="0"/>
                    <a:pt x="1238430" y="4584"/>
                    <a:pt x="1246589" y="12744"/>
                  </a:cubicBezTo>
                  <a:cubicBezTo>
                    <a:pt x="1254749" y="20904"/>
                    <a:pt x="1259333" y="31970"/>
                    <a:pt x="1259333" y="43510"/>
                  </a:cubicBezTo>
                  <a:lnTo>
                    <a:pt x="1259333" y="697396"/>
                  </a:lnTo>
                  <a:cubicBezTo>
                    <a:pt x="1259333" y="708935"/>
                    <a:pt x="1254749" y="720002"/>
                    <a:pt x="1246589" y="728162"/>
                  </a:cubicBezTo>
                  <a:cubicBezTo>
                    <a:pt x="1238430" y="736322"/>
                    <a:pt x="1227363" y="740906"/>
                    <a:pt x="1215823" y="740906"/>
                  </a:cubicBezTo>
                  <a:lnTo>
                    <a:pt x="43510" y="740906"/>
                  </a:lnTo>
                  <a:cubicBezTo>
                    <a:pt x="31970" y="740906"/>
                    <a:pt x="20904" y="736322"/>
                    <a:pt x="12744" y="728162"/>
                  </a:cubicBezTo>
                  <a:cubicBezTo>
                    <a:pt x="4584" y="720002"/>
                    <a:pt x="0" y="708935"/>
                    <a:pt x="0" y="697396"/>
                  </a:cubicBezTo>
                  <a:lnTo>
                    <a:pt x="0" y="43510"/>
                  </a:lnTo>
                  <a:cubicBezTo>
                    <a:pt x="0" y="31970"/>
                    <a:pt x="4584" y="20904"/>
                    <a:pt x="12744" y="12744"/>
                  </a:cubicBezTo>
                  <a:cubicBezTo>
                    <a:pt x="20904" y="4584"/>
                    <a:pt x="31970" y="0"/>
                    <a:pt x="43510" y="0"/>
                  </a:cubicBezTo>
                  <a:close/>
                </a:path>
              </a:pathLst>
            </a:custGeom>
            <a:solidFill>
              <a:srgbClr val="E9C7C6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9333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9709" y="2138008"/>
            <a:ext cx="6049759" cy="3559266"/>
            <a:chOff x="0" y="0"/>
            <a:chExt cx="1259333" cy="7409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33" cy="740906"/>
            </a:xfrm>
            <a:custGeom>
              <a:avLst/>
              <a:gdLst/>
              <a:ahLst/>
              <a:cxnLst/>
              <a:rect r="r" b="b" t="t" l="l"/>
              <a:pathLst>
                <a:path h="740906" w="1259333">
                  <a:moveTo>
                    <a:pt x="43510" y="0"/>
                  </a:moveTo>
                  <a:lnTo>
                    <a:pt x="1215823" y="0"/>
                  </a:lnTo>
                  <a:cubicBezTo>
                    <a:pt x="1227363" y="0"/>
                    <a:pt x="1238430" y="4584"/>
                    <a:pt x="1246589" y="12744"/>
                  </a:cubicBezTo>
                  <a:cubicBezTo>
                    <a:pt x="1254749" y="20904"/>
                    <a:pt x="1259333" y="31970"/>
                    <a:pt x="1259333" y="43510"/>
                  </a:cubicBezTo>
                  <a:lnTo>
                    <a:pt x="1259333" y="697396"/>
                  </a:lnTo>
                  <a:cubicBezTo>
                    <a:pt x="1259333" y="708935"/>
                    <a:pt x="1254749" y="720002"/>
                    <a:pt x="1246589" y="728162"/>
                  </a:cubicBezTo>
                  <a:cubicBezTo>
                    <a:pt x="1238430" y="736322"/>
                    <a:pt x="1227363" y="740906"/>
                    <a:pt x="1215823" y="740906"/>
                  </a:cubicBezTo>
                  <a:lnTo>
                    <a:pt x="43510" y="740906"/>
                  </a:lnTo>
                  <a:cubicBezTo>
                    <a:pt x="31970" y="740906"/>
                    <a:pt x="20904" y="736322"/>
                    <a:pt x="12744" y="728162"/>
                  </a:cubicBezTo>
                  <a:cubicBezTo>
                    <a:pt x="4584" y="720002"/>
                    <a:pt x="0" y="708935"/>
                    <a:pt x="0" y="697396"/>
                  </a:cubicBezTo>
                  <a:lnTo>
                    <a:pt x="0" y="43510"/>
                  </a:lnTo>
                  <a:cubicBezTo>
                    <a:pt x="0" y="31970"/>
                    <a:pt x="4584" y="20904"/>
                    <a:pt x="12744" y="12744"/>
                  </a:cubicBezTo>
                  <a:cubicBezTo>
                    <a:pt x="20904" y="4584"/>
                    <a:pt x="31970" y="0"/>
                    <a:pt x="43510" y="0"/>
                  </a:cubicBezTo>
                  <a:close/>
                </a:path>
              </a:pathLst>
            </a:custGeom>
            <a:solidFill>
              <a:srgbClr val="E9C7C6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59333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18533" y="2138008"/>
            <a:ext cx="6049759" cy="668736"/>
            <a:chOff x="0" y="0"/>
            <a:chExt cx="1259333" cy="1392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9333" cy="139206"/>
            </a:xfrm>
            <a:custGeom>
              <a:avLst/>
              <a:gdLst/>
              <a:ahLst/>
              <a:cxnLst/>
              <a:rect r="r" b="b" t="t" l="l"/>
              <a:pathLst>
                <a:path h="139206" w="1259333">
                  <a:moveTo>
                    <a:pt x="21755" y="0"/>
                  </a:moveTo>
                  <a:lnTo>
                    <a:pt x="1237578" y="0"/>
                  </a:lnTo>
                  <a:cubicBezTo>
                    <a:pt x="1243348" y="0"/>
                    <a:pt x="1248881" y="2292"/>
                    <a:pt x="1252961" y="6372"/>
                  </a:cubicBezTo>
                  <a:cubicBezTo>
                    <a:pt x="1257041" y="10452"/>
                    <a:pt x="1259333" y="15985"/>
                    <a:pt x="1259333" y="21755"/>
                  </a:cubicBezTo>
                  <a:lnTo>
                    <a:pt x="1259333" y="117451"/>
                  </a:lnTo>
                  <a:cubicBezTo>
                    <a:pt x="1259333" y="129466"/>
                    <a:pt x="1249593" y="139206"/>
                    <a:pt x="1237578" y="139206"/>
                  </a:cubicBezTo>
                  <a:lnTo>
                    <a:pt x="21755" y="139206"/>
                  </a:lnTo>
                  <a:cubicBezTo>
                    <a:pt x="15985" y="139206"/>
                    <a:pt x="10452" y="136914"/>
                    <a:pt x="6372" y="132834"/>
                  </a:cubicBezTo>
                  <a:cubicBezTo>
                    <a:pt x="2292" y="128754"/>
                    <a:pt x="0" y="123221"/>
                    <a:pt x="0" y="117451"/>
                  </a:cubicBezTo>
                  <a:lnTo>
                    <a:pt x="0" y="21755"/>
                  </a:lnTo>
                  <a:cubicBezTo>
                    <a:pt x="0" y="15985"/>
                    <a:pt x="2292" y="10452"/>
                    <a:pt x="6372" y="6372"/>
                  </a:cubicBezTo>
                  <a:cubicBezTo>
                    <a:pt x="10452" y="2292"/>
                    <a:pt x="15985" y="0"/>
                    <a:pt x="2175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59333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19121" y="6059224"/>
            <a:ext cx="6049759" cy="668736"/>
            <a:chOff x="0" y="0"/>
            <a:chExt cx="1259333" cy="1392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9333" cy="139206"/>
            </a:xfrm>
            <a:custGeom>
              <a:avLst/>
              <a:gdLst/>
              <a:ahLst/>
              <a:cxnLst/>
              <a:rect r="r" b="b" t="t" l="l"/>
              <a:pathLst>
                <a:path h="139206" w="1259333">
                  <a:moveTo>
                    <a:pt x="21755" y="0"/>
                  </a:moveTo>
                  <a:lnTo>
                    <a:pt x="1237578" y="0"/>
                  </a:lnTo>
                  <a:cubicBezTo>
                    <a:pt x="1243348" y="0"/>
                    <a:pt x="1248881" y="2292"/>
                    <a:pt x="1252961" y="6372"/>
                  </a:cubicBezTo>
                  <a:cubicBezTo>
                    <a:pt x="1257041" y="10452"/>
                    <a:pt x="1259333" y="15985"/>
                    <a:pt x="1259333" y="21755"/>
                  </a:cubicBezTo>
                  <a:lnTo>
                    <a:pt x="1259333" y="117451"/>
                  </a:lnTo>
                  <a:cubicBezTo>
                    <a:pt x="1259333" y="129466"/>
                    <a:pt x="1249593" y="139206"/>
                    <a:pt x="1237578" y="139206"/>
                  </a:cubicBezTo>
                  <a:lnTo>
                    <a:pt x="21755" y="139206"/>
                  </a:lnTo>
                  <a:cubicBezTo>
                    <a:pt x="15985" y="139206"/>
                    <a:pt x="10452" y="136914"/>
                    <a:pt x="6372" y="132834"/>
                  </a:cubicBezTo>
                  <a:cubicBezTo>
                    <a:pt x="2292" y="128754"/>
                    <a:pt x="0" y="123221"/>
                    <a:pt x="0" y="117451"/>
                  </a:cubicBezTo>
                  <a:lnTo>
                    <a:pt x="0" y="21755"/>
                  </a:lnTo>
                  <a:cubicBezTo>
                    <a:pt x="0" y="15985"/>
                    <a:pt x="2292" y="10452"/>
                    <a:pt x="6372" y="6372"/>
                  </a:cubicBezTo>
                  <a:cubicBezTo>
                    <a:pt x="10452" y="2292"/>
                    <a:pt x="15985" y="0"/>
                    <a:pt x="2175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59333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9709" y="2138008"/>
            <a:ext cx="6049759" cy="668736"/>
            <a:chOff x="0" y="0"/>
            <a:chExt cx="1259333" cy="1392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9333" cy="139206"/>
            </a:xfrm>
            <a:custGeom>
              <a:avLst/>
              <a:gdLst/>
              <a:ahLst/>
              <a:cxnLst/>
              <a:rect r="r" b="b" t="t" l="l"/>
              <a:pathLst>
                <a:path h="139206" w="1259333">
                  <a:moveTo>
                    <a:pt x="21755" y="0"/>
                  </a:moveTo>
                  <a:lnTo>
                    <a:pt x="1237578" y="0"/>
                  </a:lnTo>
                  <a:cubicBezTo>
                    <a:pt x="1243348" y="0"/>
                    <a:pt x="1248881" y="2292"/>
                    <a:pt x="1252961" y="6372"/>
                  </a:cubicBezTo>
                  <a:cubicBezTo>
                    <a:pt x="1257041" y="10452"/>
                    <a:pt x="1259333" y="15985"/>
                    <a:pt x="1259333" y="21755"/>
                  </a:cubicBezTo>
                  <a:lnTo>
                    <a:pt x="1259333" y="117451"/>
                  </a:lnTo>
                  <a:cubicBezTo>
                    <a:pt x="1259333" y="129466"/>
                    <a:pt x="1249593" y="139206"/>
                    <a:pt x="1237578" y="139206"/>
                  </a:cubicBezTo>
                  <a:lnTo>
                    <a:pt x="21755" y="139206"/>
                  </a:lnTo>
                  <a:cubicBezTo>
                    <a:pt x="15985" y="139206"/>
                    <a:pt x="10452" y="136914"/>
                    <a:pt x="6372" y="132834"/>
                  </a:cubicBezTo>
                  <a:cubicBezTo>
                    <a:pt x="2292" y="128754"/>
                    <a:pt x="0" y="123221"/>
                    <a:pt x="0" y="117451"/>
                  </a:cubicBezTo>
                  <a:lnTo>
                    <a:pt x="0" y="21755"/>
                  </a:lnTo>
                  <a:cubicBezTo>
                    <a:pt x="0" y="15985"/>
                    <a:pt x="2292" y="10452"/>
                    <a:pt x="6372" y="6372"/>
                  </a:cubicBezTo>
                  <a:cubicBezTo>
                    <a:pt x="10452" y="2292"/>
                    <a:pt x="15985" y="0"/>
                    <a:pt x="2175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59333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099204" y="2328714"/>
            <a:ext cx="4490329" cy="3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Project Achievements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64363" y="2328714"/>
            <a:ext cx="4490329" cy="3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Future Scope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99792" y="6242616"/>
            <a:ext cx="4968887" cy="3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99204" y="3257993"/>
            <a:ext cx="4968887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Successful implementation of core features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Responsive design across devices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Efficient donor management system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User-friendly interface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4363" y="3257993"/>
            <a:ext cx="4968887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Admin panel integration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Mobile application development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Advanced search features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Real-time notifications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99792" y="7175635"/>
            <a:ext cx="4968887" cy="193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sz="1899" spc="1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Streamlined blood donation process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sz="1899" spc="1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Improved emergency response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sz="1899" spc="1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Enhanced donor-recipient connection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sz="1899" spc="11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Contribution to healthcare system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94878">
            <a:off x="-1299255" y="-3855503"/>
            <a:ext cx="14212134" cy="14034482"/>
          </a:xfrm>
          <a:custGeom>
            <a:avLst/>
            <a:gdLst/>
            <a:ahLst/>
            <a:cxnLst/>
            <a:rect r="r" b="b" t="t" l="l"/>
            <a:pathLst>
              <a:path h="14034482" w="14212134">
                <a:moveTo>
                  <a:pt x="0" y="0"/>
                </a:moveTo>
                <a:lnTo>
                  <a:pt x="14212134" y="0"/>
                </a:lnTo>
                <a:lnTo>
                  <a:pt x="14212134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99" y="2357987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76580" y="2700887"/>
            <a:ext cx="14527102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World Health Organization. (2021). Global status report on blood safety and availability. Retrieved from </a:t>
            </a:r>
            <a:r>
              <a:rPr lang="en-US" sz="27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3" tooltip="https://www.who.int/publications/i/item/9789241565697"/>
              </a:rPr>
              <a:t>WHO Website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Hossain, M. M., &amp; Hossain, S. M. (2019). An Overview of Blood Bank Management Systems. International Journal of Computer Applications, 182(8), 1-6. doi:10.5120/ijca2019918711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PHP Documentation. (2023). PHP: Hypertext Preprocessor. Retrieved from </a:t>
            </a:r>
            <a:r>
              <a:rPr lang="en-US" sz="27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4" tooltip="https://www.php.net/manual/en/"/>
              </a:rPr>
              <a:t>PHP.net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MySQL Documentation. (2023). MySQL Reference Manual. Retrieved from </a:t>
            </a:r>
            <a:r>
              <a:rPr lang="en-US" sz="27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5" tooltip="https://dev.mysql.com/doc/"/>
              </a:rPr>
              <a:t>MySQL.com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W3Schools. (2023). HTML, CSS, JavaScript Tutorials. Retrieved from </a:t>
            </a:r>
            <a:r>
              <a:rPr lang="en-US" sz="27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6" tooltip="https://www.w3schools.com"/>
              </a:rPr>
              <a:t>W3Schools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Tailwind CSS. (2023). Tailwind CSS Documentation. Retrieved from </a:t>
            </a:r>
            <a:r>
              <a:rPr lang="en-US" sz="27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7" tooltip="https://tailwindui.com/documentation"/>
              </a:rPr>
              <a:t>Tailwind UI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daisyUI. (2023). daisyUI Components. Retrieved from </a:t>
            </a:r>
            <a:r>
              <a:rPr lang="en-US" sz="27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8" tooltip="https://daisyui.com/components/"/>
              </a:rPr>
              <a:t>daisyUI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6580" y="819150"/>
            <a:ext cx="79767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80159">
            <a:off x="3570387" y="-1491388"/>
            <a:ext cx="15529570" cy="15335451"/>
          </a:xfrm>
          <a:custGeom>
            <a:avLst/>
            <a:gdLst/>
            <a:ahLst/>
            <a:cxnLst/>
            <a:rect r="r" b="b" t="t" l="l"/>
            <a:pathLst>
              <a:path h="15335451" w="15529570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0133" y="3383763"/>
            <a:ext cx="15327734" cy="3519473"/>
            <a:chOff x="0" y="0"/>
            <a:chExt cx="20436979" cy="469263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839028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b="true" sz="90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Q&amp;A Session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16356"/>
              <a:ext cx="1283902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Thank you for listening!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1068">
              <a:off x="1" y="2949565"/>
              <a:ext cx="2043697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0559" y="-3540568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9573" y="1459966"/>
            <a:ext cx="886437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Team Members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409573" y="3629073"/>
            <a:ext cx="1511565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438660" y="4372023"/>
            <a:ext cx="5017320" cy="57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86"/>
              </a:lnSpc>
              <a:spcBef>
                <a:spcPct val="0"/>
              </a:spcBef>
            </a:pPr>
            <a:r>
              <a:rPr lang="en-US" b="true" sz="341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Raisul Islam Asad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38660" y="4987136"/>
            <a:ext cx="5017320" cy="1170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86"/>
              </a:lnSpc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CSE 029 07674</a:t>
            </a:r>
          </a:p>
          <a:p>
            <a:pPr algn="just" marL="0" indent="0" lvl="0">
              <a:lnSpc>
                <a:spcPts val="4786"/>
              </a:lnSpc>
              <a:spcBef>
                <a:spcPct val="0"/>
              </a:spcBef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Batch: CSE 29 E 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2020" y="7247877"/>
            <a:ext cx="5017320" cy="57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86"/>
              </a:lnSpc>
              <a:spcBef>
                <a:spcPct val="0"/>
              </a:spcBef>
            </a:pPr>
            <a:r>
              <a:rPr lang="en-US" b="true" sz="341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Sugiris Tanchangya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32020" y="7865880"/>
            <a:ext cx="5017320" cy="1170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86"/>
              </a:lnSpc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CSE 029 07659</a:t>
            </a:r>
          </a:p>
          <a:p>
            <a:pPr algn="just" marL="0" indent="0" lvl="0">
              <a:lnSpc>
                <a:spcPts val="4786"/>
              </a:lnSpc>
              <a:spcBef>
                <a:spcPct val="0"/>
              </a:spcBef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Batch: CSE 29 E 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2020" y="4372023"/>
            <a:ext cx="5017320" cy="57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86"/>
              </a:lnSpc>
              <a:spcBef>
                <a:spcPct val="0"/>
              </a:spcBef>
            </a:pPr>
            <a:r>
              <a:rPr lang="en-US" b="true" sz="341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Shaik Abdul Ahad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32020" y="4990026"/>
            <a:ext cx="5017320" cy="1170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86"/>
              </a:lnSpc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CSE 029 07666</a:t>
            </a:r>
          </a:p>
          <a:p>
            <a:pPr algn="just" marL="0" indent="0" lvl="0">
              <a:lnSpc>
                <a:spcPts val="4786"/>
              </a:lnSpc>
              <a:spcBef>
                <a:spcPct val="0"/>
              </a:spcBef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Batch: CSE 29 E 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38660" y="7195489"/>
            <a:ext cx="5017320" cy="57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86"/>
              </a:lnSpc>
              <a:spcBef>
                <a:spcPct val="0"/>
              </a:spcBef>
            </a:pPr>
            <a:r>
              <a:rPr lang="en-US" b="true" sz="341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Sharmin Akter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8660" y="7813492"/>
            <a:ext cx="5017320" cy="1170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86"/>
              </a:lnSpc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CSE 029 07680</a:t>
            </a:r>
          </a:p>
          <a:p>
            <a:pPr algn="just" marL="0" indent="0" lvl="0">
              <a:lnSpc>
                <a:spcPts val="4786"/>
              </a:lnSpc>
              <a:spcBef>
                <a:spcPct val="0"/>
              </a:spcBef>
            </a:pPr>
            <a:r>
              <a:rPr lang="en-US" sz="34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Batch: CSE 29 E 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0559" y="-3540568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9573" y="1459966"/>
            <a:ext cx="602489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Overview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09573" y="4508057"/>
            <a:ext cx="6024896" cy="4595202"/>
            <a:chOff x="0" y="0"/>
            <a:chExt cx="8033195" cy="612693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80331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52881"/>
              <a:ext cx="80331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Problem Statement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72437"/>
              <a:ext cx="80331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Motivation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91993"/>
              <a:ext cx="80331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Aim and Objectives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611549"/>
              <a:ext cx="80331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Present System Limitations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450661"/>
              <a:ext cx="80331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Flow Chart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531105"/>
              <a:ext cx="80331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System Architecture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51074" y="4508057"/>
            <a:ext cx="7574152" cy="3215831"/>
            <a:chOff x="0" y="0"/>
            <a:chExt cx="10098870" cy="428777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52881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Benefits of Proposed System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Features and Functionality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611499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Q&amp;A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772437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Conclusion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691993"/>
              <a:ext cx="10098870" cy="676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References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1409573" y="3629073"/>
            <a:ext cx="1511565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42111" y="1642124"/>
            <a:ext cx="8588369" cy="6659853"/>
            <a:chOff x="0" y="0"/>
            <a:chExt cx="11451159" cy="88798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13929"/>
              <a:ext cx="11451159" cy="636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 web-based blood donation management system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Built using HTML, CSS (Tailwind + DaisyUI), PHP, and MySQL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Facilitates connection between blood donors and recipients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Features responsive design for all devices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Includes comprehensive donor management system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1451159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b="true" sz="90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Introduction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605837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79865" y="3522010"/>
            <a:ext cx="7764135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Statement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46329" y="2098500"/>
            <a:ext cx="6486438" cy="5550163"/>
            <a:chOff x="0" y="0"/>
            <a:chExt cx="8648583" cy="740021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8648583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Current Challenges in Blood Donation Management: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79459"/>
              <a:ext cx="8648583" cy="5220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Difficulty in finding blood donors during emergencies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Lack of centralized donor database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Inefficient manual donor record management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Limited accessibility to donor information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Time-consuming donor search process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No real-time donor availability tracking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3786">
            <a:off x="-1118366" y="-1415175"/>
            <a:ext cx="10173187" cy="10124352"/>
          </a:xfrm>
          <a:custGeom>
            <a:avLst/>
            <a:gdLst/>
            <a:ahLst/>
            <a:cxnLst/>
            <a:rect r="r" b="b" t="t" l="l"/>
            <a:pathLst>
              <a:path h="10124352" w="10173187">
                <a:moveTo>
                  <a:pt x="0" y="0"/>
                </a:moveTo>
                <a:lnTo>
                  <a:pt x="10173187" y="0"/>
                </a:lnTo>
                <a:lnTo>
                  <a:pt x="10173187" y="10124352"/>
                </a:lnTo>
                <a:lnTo>
                  <a:pt x="0" y="1012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31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708363" y="1769260"/>
            <a:ext cx="8627288" cy="6748480"/>
            <a:chOff x="0" y="0"/>
            <a:chExt cx="1145014" cy="8956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5014" cy="895659"/>
            </a:xfrm>
            <a:custGeom>
              <a:avLst/>
              <a:gdLst/>
              <a:ahLst/>
              <a:cxnLst/>
              <a:rect r="r" b="b" t="t" l="l"/>
              <a:pathLst>
                <a:path h="895659" w="1145014">
                  <a:moveTo>
                    <a:pt x="98499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4994" y="895659"/>
                  </a:lnTo>
                  <a:lnTo>
                    <a:pt x="1145014" y="735639"/>
                  </a:lnTo>
                  <a:lnTo>
                    <a:pt x="1145014" y="160020"/>
                  </a:lnTo>
                  <a:lnTo>
                    <a:pt x="984994" y="0"/>
                  </a:ln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63500" y="34925"/>
              <a:ext cx="1018014" cy="797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85930" y="1761125"/>
            <a:ext cx="8593707" cy="6748480"/>
            <a:chOff x="0" y="0"/>
            <a:chExt cx="1140557" cy="8956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0557" cy="895659"/>
            </a:xfrm>
            <a:custGeom>
              <a:avLst/>
              <a:gdLst/>
              <a:ahLst/>
              <a:cxnLst/>
              <a:rect r="r" b="b" t="t" l="l"/>
              <a:pathLst>
                <a:path h="895659" w="1140557">
                  <a:moveTo>
                    <a:pt x="98053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0537" y="895659"/>
                  </a:lnTo>
                  <a:lnTo>
                    <a:pt x="1140557" y="735639"/>
                  </a:lnTo>
                  <a:lnTo>
                    <a:pt x="1140557" y="160020"/>
                  </a:lnTo>
                  <a:lnTo>
                    <a:pt x="980537" y="0"/>
                  </a:lnTo>
                  <a:close/>
                </a:path>
              </a:pathLst>
            </a:custGeom>
            <a:solidFill>
              <a:srgbClr val="9FC3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3500" y="34925"/>
              <a:ext cx="1013557" cy="797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22007" y="1761125"/>
            <a:ext cx="6313868" cy="6764751"/>
            <a:chOff x="0" y="0"/>
            <a:chExt cx="812800" cy="8708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70843"/>
            </a:xfrm>
            <a:custGeom>
              <a:avLst/>
              <a:gdLst/>
              <a:ahLst/>
              <a:cxnLst/>
              <a:rect r="r" b="b" t="t" l="l"/>
              <a:pathLst>
                <a:path h="870843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632718"/>
                  </a:lnTo>
                  <a:lnTo>
                    <a:pt x="574675" y="870843"/>
                  </a:lnTo>
                  <a:lnTo>
                    <a:pt x="238125" y="870843"/>
                  </a:lnTo>
                  <a:lnTo>
                    <a:pt x="0" y="63271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EFB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3500" y="34925"/>
              <a:ext cx="685800" cy="772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44663" y="2982804"/>
            <a:ext cx="4277344" cy="453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6573" indent="-308286" lvl="1">
              <a:lnSpc>
                <a:spcPts val="3998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Save lives through efficient blood donor management</a:t>
            </a:r>
          </a:p>
          <a:p>
            <a:pPr algn="l" marL="616573" indent="-308286" lvl="1">
              <a:lnSpc>
                <a:spcPts val="3998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Bridge the gap between donors and recipients</a:t>
            </a:r>
          </a:p>
          <a:p>
            <a:pPr algn="l" marL="616573" indent="-308286" lvl="1">
              <a:lnSpc>
                <a:spcPts val="3998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Reduce time spent finding matching blood donors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35875" y="3236275"/>
            <a:ext cx="4243762" cy="403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6573" indent="-308286" lvl="1">
              <a:lnSpc>
                <a:spcPts val="3998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Create a user-friendly platform for blood donation</a:t>
            </a:r>
          </a:p>
          <a:p>
            <a:pPr algn="l" marL="616573" indent="-308286" lvl="1">
              <a:lnSpc>
                <a:spcPts val="3998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Modernize the blood donation process</a:t>
            </a:r>
          </a:p>
          <a:p>
            <a:pPr algn="l" marL="616573" indent="-308286" lvl="1">
              <a:lnSpc>
                <a:spcPts val="3998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Encourage more people to become donors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32269" y="4581552"/>
            <a:ext cx="5950857" cy="124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37"/>
              </a:lnSpc>
              <a:spcBef>
                <a:spcPct val="0"/>
              </a:spcBef>
            </a:pPr>
            <a:r>
              <a:rPr lang="en-US" b="true" sz="724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Motivation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108457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Aim and Objectives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699" y="9170275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35379" y="3393962"/>
            <a:ext cx="6435086" cy="4974624"/>
            <a:chOff x="0" y="0"/>
            <a:chExt cx="1694838" cy="13101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4838" cy="1310189"/>
            </a:xfrm>
            <a:custGeom>
              <a:avLst/>
              <a:gdLst/>
              <a:ahLst/>
              <a:cxnLst/>
              <a:rect r="r" b="b" t="t" l="l"/>
              <a:pathLst>
                <a:path h="1310189" w="1694838">
                  <a:moveTo>
                    <a:pt x="61357" y="0"/>
                  </a:moveTo>
                  <a:lnTo>
                    <a:pt x="1633481" y="0"/>
                  </a:lnTo>
                  <a:cubicBezTo>
                    <a:pt x="1649754" y="0"/>
                    <a:pt x="1665360" y="6464"/>
                    <a:pt x="1676867" y="17971"/>
                  </a:cubicBezTo>
                  <a:cubicBezTo>
                    <a:pt x="1688373" y="29478"/>
                    <a:pt x="1694838" y="45084"/>
                    <a:pt x="1694838" y="61357"/>
                  </a:cubicBezTo>
                  <a:lnTo>
                    <a:pt x="1694838" y="1248832"/>
                  </a:lnTo>
                  <a:cubicBezTo>
                    <a:pt x="1694838" y="1282719"/>
                    <a:pt x="1667367" y="1310189"/>
                    <a:pt x="1633481" y="1310189"/>
                  </a:cubicBezTo>
                  <a:lnTo>
                    <a:pt x="61357" y="1310189"/>
                  </a:lnTo>
                  <a:cubicBezTo>
                    <a:pt x="27470" y="1310189"/>
                    <a:pt x="0" y="1282719"/>
                    <a:pt x="0" y="1248832"/>
                  </a:cubicBezTo>
                  <a:lnTo>
                    <a:pt x="0" y="61357"/>
                  </a:lnTo>
                  <a:cubicBezTo>
                    <a:pt x="0" y="27470"/>
                    <a:pt x="27470" y="0"/>
                    <a:pt x="61357" y="0"/>
                  </a:cubicBezTo>
                  <a:close/>
                </a:path>
              </a:pathLst>
            </a:custGeom>
            <a:solidFill>
              <a:srgbClr val="E9C7C6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694838" cy="135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To develop a comprehensive web-based blood bank management system that efficiently connects blood donors with recipients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96671" y="2854781"/>
            <a:ext cx="6573794" cy="66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87"/>
              </a:lnSpc>
              <a:spcBef>
                <a:spcPct val="0"/>
              </a:spcBef>
            </a:pPr>
            <a:r>
              <a:rPr lang="en-US" b="true" sz="39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Primary Aim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30372" y="3393962"/>
            <a:ext cx="6435086" cy="4974624"/>
            <a:chOff x="0" y="0"/>
            <a:chExt cx="1694838" cy="13101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4838" cy="1310189"/>
            </a:xfrm>
            <a:custGeom>
              <a:avLst/>
              <a:gdLst/>
              <a:ahLst/>
              <a:cxnLst/>
              <a:rect r="r" b="b" t="t" l="l"/>
              <a:pathLst>
                <a:path h="1310189" w="1694838">
                  <a:moveTo>
                    <a:pt x="61357" y="0"/>
                  </a:moveTo>
                  <a:lnTo>
                    <a:pt x="1633481" y="0"/>
                  </a:lnTo>
                  <a:cubicBezTo>
                    <a:pt x="1649754" y="0"/>
                    <a:pt x="1665360" y="6464"/>
                    <a:pt x="1676867" y="17971"/>
                  </a:cubicBezTo>
                  <a:cubicBezTo>
                    <a:pt x="1688373" y="29478"/>
                    <a:pt x="1694838" y="45084"/>
                    <a:pt x="1694838" y="61357"/>
                  </a:cubicBezTo>
                  <a:lnTo>
                    <a:pt x="1694838" y="1248832"/>
                  </a:lnTo>
                  <a:cubicBezTo>
                    <a:pt x="1694838" y="1282719"/>
                    <a:pt x="1667367" y="1310189"/>
                    <a:pt x="1633481" y="1310189"/>
                  </a:cubicBezTo>
                  <a:lnTo>
                    <a:pt x="61357" y="1310189"/>
                  </a:lnTo>
                  <a:cubicBezTo>
                    <a:pt x="27470" y="1310189"/>
                    <a:pt x="0" y="1282719"/>
                    <a:pt x="0" y="1248832"/>
                  </a:cubicBezTo>
                  <a:lnTo>
                    <a:pt x="0" y="61357"/>
                  </a:lnTo>
                  <a:cubicBezTo>
                    <a:pt x="0" y="27470"/>
                    <a:pt x="27470" y="0"/>
                    <a:pt x="61357" y="0"/>
                  </a:cubicBezTo>
                  <a:close/>
                </a:path>
              </a:pathLst>
            </a:custGeom>
            <a:solidFill>
              <a:srgbClr val="E9C7C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694838" cy="135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Create a user-friendly donor registration system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Implement efficient donor search functionality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Develop a responsive web interface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Establish a secure database for donor information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Provide educational content about blood donation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Enable quick access to donor information in emergencies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91664" y="2854781"/>
            <a:ext cx="6573794" cy="66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87"/>
              </a:lnSpc>
              <a:spcBef>
                <a:spcPct val="0"/>
              </a:spcBef>
            </a:pPr>
            <a:r>
              <a:rPr lang="en-US" b="true" sz="39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12113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2"/>
                </a:lnTo>
                <a:lnTo>
                  <a:pt x="0" y="6228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52931" y="1143000"/>
            <a:ext cx="8393461" cy="2561528"/>
            <a:chOff x="0" y="0"/>
            <a:chExt cx="2809780" cy="857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9780" cy="857492"/>
            </a:xfrm>
            <a:custGeom>
              <a:avLst/>
              <a:gdLst/>
              <a:ahLst/>
              <a:cxnLst/>
              <a:rect r="r" b="b" t="t" l="l"/>
              <a:pathLst>
                <a:path h="857492" w="2809780">
                  <a:moveTo>
                    <a:pt x="13836" y="0"/>
                  </a:moveTo>
                  <a:lnTo>
                    <a:pt x="2795944" y="0"/>
                  </a:lnTo>
                  <a:cubicBezTo>
                    <a:pt x="2803586" y="0"/>
                    <a:pt x="2809780" y="6194"/>
                    <a:pt x="2809780" y="13836"/>
                  </a:cubicBezTo>
                  <a:lnTo>
                    <a:pt x="2809780" y="843657"/>
                  </a:lnTo>
                  <a:cubicBezTo>
                    <a:pt x="2809780" y="847326"/>
                    <a:pt x="2808322" y="850845"/>
                    <a:pt x="2805728" y="853440"/>
                  </a:cubicBezTo>
                  <a:cubicBezTo>
                    <a:pt x="2803133" y="856035"/>
                    <a:pt x="2799614" y="857492"/>
                    <a:pt x="2795944" y="857492"/>
                  </a:cubicBezTo>
                  <a:lnTo>
                    <a:pt x="13836" y="857492"/>
                  </a:lnTo>
                  <a:cubicBezTo>
                    <a:pt x="10166" y="857492"/>
                    <a:pt x="6647" y="856035"/>
                    <a:pt x="4052" y="853440"/>
                  </a:cubicBezTo>
                  <a:cubicBezTo>
                    <a:pt x="1458" y="850845"/>
                    <a:pt x="0" y="847326"/>
                    <a:pt x="0" y="843657"/>
                  </a:cubicBezTo>
                  <a:lnTo>
                    <a:pt x="0" y="13836"/>
                  </a:lnTo>
                  <a:cubicBezTo>
                    <a:pt x="0" y="10166"/>
                    <a:pt x="1458" y="6647"/>
                    <a:pt x="4052" y="4052"/>
                  </a:cubicBezTo>
                  <a:cubicBezTo>
                    <a:pt x="6647" y="1458"/>
                    <a:pt x="10166" y="0"/>
                    <a:pt x="13836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2809780" cy="76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51340" y="3656205"/>
            <a:ext cx="4872485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 System Limitations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52931" y="3837878"/>
            <a:ext cx="8393461" cy="2561528"/>
            <a:chOff x="0" y="0"/>
            <a:chExt cx="2809780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9780" cy="857492"/>
            </a:xfrm>
            <a:custGeom>
              <a:avLst/>
              <a:gdLst/>
              <a:ahLst/>
              <a:cxnLst/>
              <a:rect r="r" b="b" t="t" l="l"/>
              <a:pathLst>
                <a:path h="857492" w="2809780">
                  <a:moveTo>
                    <a:pt x="13836" y="0"/>
                  </a:moveTo>
                  <a:lnTo>
                    <a:pt x="2795944" y="0"/>
                  </a:lnTo>
                  <a:cubicBezTo>
                    <a:pt x="2803586" y="0"/>
                    <a:pt x="2809780" y="6194"/>
                    <a:pt x="2809780" y="13836"/>
                  </a:cubicBezTo>
                  <a:lnTo>
                    <a:pt x="2809780" y="843657"/>
                  </a:lnTo>
                  <a:cubicBezTo>
                    <a:pt x="2809780" y="847326"/>
                    <a:pt x="2808322" y="850845"/>
                    <a:pt x="2805728" y="853440"/>
                  </a:cubicBezTo>
                  <a:cubicBezTo>
                    <a:pt x="2803133" y="856035"/>
                    <a:pt x="2799614" y="857492"/>
                    <a:pt x="2795944" y="857492"/>
                  </a:cubicBezTo>
                  <a:lnTo>
                    <a:pt x="13836" y="857492"/>
                  </a:lnTo>
                  <a:cubicBezTo>
                    <a:pt x="10166" y="857492"/>
                    <a:pt x="6647" y="856035"/>
                    <a:pt x="4052" y="853440"/>
                  </a:cubicBezTo>
                  <a:cubicBezTo>
                    <a:pt x="1458" y="850845"/>
                    <a:pt x="0" y="847326"/>
                    <a:pt x="0" y="843657"/>
                  </a:cubicBezTo>
                  <a:lnTo>
                    <a:pt x="0" y="13836"/>
                  </a:lnTo>
                  <a:cubicBezTo>
                    <a:pt x="0" y="10166"/>
                    <a:pt x="1458" y="6647"/>
                    <a:pt x="4052" y="4052"/>
                  </a:cubicBezTo>
                  <a:cubicBezTo>
                    <a:pt x="6647" y="1458"/>
                    <a:pt x="10166" y="0"/>
                    <a:pt x="13836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0"/>
              <a:ext cx="2809780" cy="76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52931" y="6532755"/>
            <a:ext cx="8393461" cy="2561528"/>
            <a:chOff x="0" y="0"/>
            <a:chExt cx="2809780" cy="857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9780" cy="857492"/>
            </a:xfrm>
            <a:custGeom>
              <a:avLst/>
              <a:gdLst/>
              <a:ahLst/>
              <a:cxnLst/>
              <a:rect r="r" b="b" t="t" l="l"/>
              <a:pathLst>
                <a:path h="857492" w="2809780">
                  <a:moveTo>
                    <a:pt x="13836" y="0"/>
                  </a:moveTo>
                  <a:lnTo>
                    <a:pt x="2795944" y="0"/>
                  </a:lnTo>
                  <a:cubicBezTo>
                    <a:pt x="2803586" y="0"/>
                    <a:pt x="2809780" y="6194"/>
                    <a:pt x="2809780" y="13836"/>
                  </a:cubicBezTo>
                  <a:lnTo>
                    <a:pt x="2809780" y="843657"/>
                  </a:lnTo>
                  <a:cubicBezTo>
                    <a:pt x="2809780" y="847326"/>
                    <a:pt x="2808322" y="850845"/>
                    <a:pt x="2805728" y="853440"/>
                  </a:cubicBezTo>
                  <a:cubicBezTo>
                    <a:pt x="2803133" y="856035"/>
                    <a:pt x="2799614" y="857492"/>
                    <a:pt x="2795944" y="857492"/>
                  </a:cubicBezTo>
                  <a:lnTo>
                    <a:pt x="13836" y="857492"/>
                  </a:lnTo>
                  <a:cubicBezTo>
                    <a:pt x="10166" y="857492"/>
                    <a:pt x="6647" y="856035"/>
                    <a:pt x="4052" y="853440"/>
                  </a:cubicBezTo>
                  <a:cubicBezTo>
                    <a:pt x="1458" y="850845"/>
                    <a:pt x="0" y="847326"/>
                    <a:pt x="0" y="843657"/>
                  </a:cubicBezTo>
                  <a:lnTo>
                    <a:pt x="0" y="13836"/>
                  </a:lnTo>
                  <a:cubicBezTo>
                    <a:pt x="0" y="10166"/>
                    <a:pt x="1458" y="6647"/>
                    <a:pt x="4052" y="4052"/>
                  </a:cubicBezTo>
                  <a:cubicBezTo>
                    <a:pt x="6647" y="1458"/>
                    <a:pt x="10166" y="0"/>
                    <a:pt x="13836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0"/>
              <a:ext cx="2809780" cy="76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869115" y="4691918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69115" y="7386668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69115" y="1997040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96351" y="1562227"/>
            <a:ext cx="5608655" cy="168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599" spc="4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Manual record keeping</a:t>
            </a:r>
          </a:p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Prone to errors</a:t>
            </a:r>
          </a:p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Time-consuming</a:t>
            </a:r>
          </a:p>
          <a:p>
            <a:pPr algn="l" marL="539746" indent="-269873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Difficult to update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96351" y="6951855"/>
            <a:ext cx="5608655" cy="168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9"/>
              </a:lnSpc>
            </a:pPr>
            <a:r>
              <a:rPr lang="en-US" b="true" sz="2599" spc="4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Resource management</a:t>
            </a:r>
          </a:p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Paper-based records</a:t>
            </a:r>
          </a:p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Scattered information</a:t>
            </a:r>
          </a:p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Limited data security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96351" y="4047555"/>
            <a:ext cx="5608655" cy="210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599" spc="4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Communication gaps</a:t>
            </a:r>
          </a:p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Delayed response time</a:t>
            </a:r>
          </a:p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Limited donor accessibility</a:t>
            </a:r>
          </a:p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Inefficient donor recipient matching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02059" y="1288371"/>
            <a:ext cx="10422097" cy="7476326"/>
          </a:xfrm>
          <a:custGeom>
            <a:avLst/>
            <a:gdLst/>
            <a:ahLst/>
            <a:cxnLst/>
            <a:rect r="r" b="b" t="t" l="l"/>
            <a:pathLst>
              <a:path h="7476326" w="10422097">
                <a:moveTo>
                  <a:pt x="0" y="0"/>
                </a:moveTo>
                <a:lnTo>
                  <a:pt x="10422097" y="0"/>
                </a:lnTo>
                <a:lnTo>
                  <a:pt x="10422097" y="7476327"/>
                </a:lnTo>
                <a:lnTo>
                  <a:pt x="0" y="7476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1" r="0" b="-57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7960" y="4076700"/>
            <a:ext cx="5703167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System Architecture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5981552" y="1679189"/>
            <a:ext cx="14288" cy="692862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DAGVyS6XxZA</dc:identifier>
  <dcterms:modified xsi:type="dcterms:W3CDTF">2011-08-01T06:04:30Z</dcterms:modified>
  <cp:revision>1</cp:revision>
  <dc:title>Blood Bank And Donation</dc:title>
</cp:coreProperties>
</file>